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96" r:id="rId1"/>
  </p:sldMasterIdLst>
  <p:notesMasterIdLst>
    <p:notesMasterId r:id="rId28"/>
  </p:notesMasterIdLst>
  <p:sldIdLst>
    <p:sldId id="256" r:id="rId2"/>
    <p:sldId id="262" r:id="rId3"/>
    <p:sldId id="263" r:id="rId4"/>
    <p:sldId id="264" r:id="rId5"/>
    <p:sldId id="266" r:id="rId6"/>
    <p:sldId id="267" r:id="rId7"/>
    <p:sldId id="277" r:id="rId8"/>
    <p:sldId id="278" r:id="rId9"/>
    <p:sldId id="279" r:id="rId10"/>
    <p:sldId id="283" r:id="rId11"/>
    <p:sldId id="284" r:id="rId12"/>
    <p:sldId id="291" r:id="rId13"/>
    <p:sldId id="273" r:id="rId14"/>
    <p:sldId id="274" r:id="rId15"/>
    <p:sldId id="268" r:id="rId16"/>
    <p:sldId id="269" r:id="rId17"/>
    <p:sldId id="281" r:id="rId18"/>
    <p:sldId id="270" r:id="rId19"/>
    <p:sldId id="272" r:id="rId20"/>
    <p:sldId id="275" r:id="rId21"/>
    <p:sldId id="282" r:id="rId22"/>
    <p:sldId id="290" r:id="rId23"/>
    <p:sldId id="286" r:id="rId24"/>
    <p:sldId id="289" r:id="rId25"/>
    <p:sldId id="288" r:id="rId26"/>
    <p:sldId id="280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engku Noor Farhana Tengku Khalid" initials="T" lastIdx="1" clrIdx="0">
    <p:extLst>
      <p:ext uri="{19B8F6BF-5375-455C-9EA6-DF929625EA0E}">
        <p15:presenceInfo xmlns:p15="http://schemas.microsoft.com/office/powerpoint/2012/main" userId="S::drtnfarhana@student.usm.my::9dafa75e-6220-4d57-97c4-bc3ca98b488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7F5"/>
    <a:srgbClr val="FFAFFF"/>
    <a:srgbClr val="FF00FF"/>
    <a:srgbClr val="907393"/>
    <a:srgbClr val="D1A4D7"/>
    <a:srgbClr val="F9C8FA"/>
    <a:srgbClr val="FFF5E4"/>
    <a:srgbClr val="FFF7DE"/>
    <a:srgbClr val="FBFDF5"/>
    <a:srgbClr val="F8F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7482" autoAdjust="0"/>
    <p:restoredTop sz="93447" autoAdjust="0"/>
  </p:normalViewPr>
  <p:slideViewPr>
    <p:cSldViewPr snapToGrid="0">
      <p:cViewPr varScale="1">
        <p:scale>
          <a:sx n="62" d="100"/>
          <a:sy n="62" d="100"/>
        </p:scale>
        <p:origin x="35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C966B4-4232-1141-AF6D-7311250D269C}" type="datetimeFigureOut">
              <a:rPr lang="en-US" smtClean="0"/>
              <a:t>2/3/2025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EA0658-1D01-4340-8E74-73ADBC9468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11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FF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C17A95C1-3B70-6F17-5EA8-ADD441DCD158}"/>
              </a:ext>
            </a:extLst>
          </p:cNvPr>
          <p:cNvSpPr/>
          <p:nvPr userDrawn="1"/>
        </p:nvSpPr>
        <p:spPr>
          <a:xfrm rot="16200000">
            <a:off x="-1695126" y="3950429"/>
            <a:ext cx="5455143" cy="360000"/>
          </a:xfrm>
          <a:prstGeom prst="rect">
            <a:avLst/>
          </a:prstGeom>
          <a:solidFill>
            <a:srgbClr val="907393"/>
          </a:solidFill>
          <a:ln>
            <a:solidFill>
              <a:srgbClr val="9073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228EFA7-71C9-7D15-7F31-800DC5F553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solidFill>
            <a:srgbClr val="D1A4D7"/>
          </a:solidFill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56510B-7106-B84D-D2C8-D423FCE9C9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C514CD-56BF-4561-7451-48F995E87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21980B-A693-EE48-8C26-991DD8B5D638}" type="datetime1">
              <a:rPr lang="en-MY" smtClean="0"/>
              <a:t>3/2/2025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73AA9E-D51C-EEDA-9A2B-A54D9862A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Clinical Practice Guidelines Management of Systemic Lupus Erythematosus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E87C81-6F9E-7998-E0E9-F7EEB7D43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FCF33-A321-0F49-A25D-3943EB967B5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A56FAC-3DA1-BC32-D308-E66E1A7BAB79}"/>
              </a:ext>
            </a:extLst>
          </p:cNvPr>
          <p:cNvSpPr/>
          <p:nvPr userDrawn="1"/>
        </p:nvSpPr>
        <p:spPr>
          <a:xfrm>
            <a:off x="586408" y="546652"/>
            <a:ext cx="11605591" cy="365125"/>
          </a:xfrm>
          <a:prstGeom prst="rect">
            <a:avLst/>
          </a:prstGeom>
          <a:solidFill>
            <a:srgbClr val="907393"/>
          </a:solidFill>
          <a:ln>
            <a:solidFill>
              <a:srgbClr val="90739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0B71231-9E91-2351-41DD-EF2321EEA34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84" b="89936" l="8933" r="89973">
                        <a14:foregroundMark x1="77211" y1="83977" x2="77211" y2="83977"/>
                        <a14:foregroundMark x1="75023" y1="81965" x2="59344" y2="83977"/>
                        <a14:foregroundMark x1="79490" y1="81965" x2="52598" y2="75040"/>
                        <a14:foregroundMark x1="24613" y1="38486" x2="14585" y2="70531"/>
                        <a14:foregroundMark x1="14585" y1="70531" x2="21240" y2="62238"/>
                        <a14:foregroundMark x1="80583" y1="80998" x2="79490" y2="80032"/>
                        <a14:foregroundMark x1="8933" y1="71095" x2="8933" y2="71095"/>
                        <a14:foregroundMark x1="73838" y1="75040" x2="73838" y2="75040"/>
                        <a14:foregroundMark x1="82862" y1="75040" x2="73838" y2="86957"/>
                        <a14:foregroundMark x1="73838" y1="88889" x2="68277" y2="83011"/>
                        <a14:foregroundMark x1="54877" y1="88889" x2="54877" y2="88889"/>
                        <a14:foregroundMark x1="67183" y1="85910" x2="76117" y2="86957"/>
                        <a14:foregroundMark x1="22425" y1="49356" x2="50410" y2="73510"/>
                        <a14:foregroundMark x1="50410" y1="73510" x2="82862" y2="7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62546"/>
            <a:ext cx="2365513" cy="2680626"/>
          </a:xfrm>
          <a:prstGeom prst="rect">
            <a:avLst/>
          </a:prstGeom>
        </p:spPr>
      </p:pic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7A368F1D-FBC6-867D-48D3-11B22969AEFF}"/>
              </a:ext>
            </a:extLst>
          </p:cNvPr>
          <p:cNvSpPr txBox="1">
            <a:spLocks/>
          </p:cNvSpPr>
          <p:nvPr userDrawn="1"/>
        </p:nvSpPr>
        <p:spPr>
          <a:xfrm>
            <a:off x="3497580" y="6356349"/>
            <a:ext cx="525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Clinical Practice Guidelines Management of Systemic Lupus Erythematosus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360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6A98C5-0785-E13D-B5B3-01664F719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865AFC-5512-4CA7-6885-5F8ABED520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FCCD4A-9FC0-AAE0-32F8-AC6755424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A1800-FB03-6B4F-AC5D-FF2489AE4E69}" type="datetime1">
              <a:rPr lang="en-MY" smtClean="0"/>
              <a:t>3/2/2025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C0FC84-849B-2BCE-200C-192F86DE0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Systemic Lupus Erythematosus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57E1C3-5EEC-0280-E3EE-564894CA5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FCF33-A321-0F49-A25D-3943EB967B5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6ED186-3567-C65E-99E9-13216CA532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84" b="89936" l="8933" r="89973">
                        <a14:foregroundMark x1="77211" y1="83977" x2="77211" y2="83977"/>
                        <a14:foregroundMark x1="75023" y1="81965" x2="59344" y2="83977"/>
                        <a14:foregroundMark x1="79490" y1="81965" x2="52598" y2="75040"/>
                        <a14:foregroundMark x1="24613" y1="38486" x2="14585" y2="70531"/>
                        <a14:foregroundMark x1="14585" y1="70531" x2="21240" y2="62238"/>
                        <a14:foregroundMark x1="80583" y1="80998" x2="79490" y2="80032"/>
                        <a14:foregroundMark x1="8933" y1="71095" x2="8933" y2="71095"/>
                        <a14:foregroundMark x1="73838" y1="75040" x2="73838" y2="75040"/>
                        <a14:foregroundMark x1="82862" y1="75040" x2="73838" y2="86957"/>
                        <a14:foregroundMark x1="73838" y1="88889" x2="68277" y2="83011"/>
                        <a14:foregroundMark x1="54877" y1="88889" x2="54877" y2="88889"/>
                        <a14:foregroundMark x1="67183" y1="85910" x2="76117" y2="86957"/>
                        <a14:foregroundMark x1="22425" y1="49356" x2="50410" y2="73510"/>
                        <a14:foregroundMark x1="50410" y1="73510" x2="82862" y2="7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62546"/>
            <a:ext cx="1276349" cy="1446373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1083F0E8-1F23-3BCF-1F54-3C62D5157C06}"/>
              </a:ext>
            </a:extLst>
          </p:cNvPr>
          <p:cNvSpPr txBox="1">
            <a:spLocks/>
          </p:cNvSpPr>
          <p:nvPr userDrawn="1"/>
        </p:nvSpPr>
        <p:spPr>
          <a:xfrm>
            <a:off x="3611880" y="6356349"/>
            <a:ext cx="525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Clinical Practice Guidelines Management of Systemic Lupus Erythematosus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003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F16922-28C8-3044-0D91-5D424F096F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39F226-8DC3-6057-21F8-158ECD69EF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6E6AB-B9A6-AA2D-483E-BD1EF3C89D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03AD9-7637-A64E-85B1-1609B8EBC87A}" type="datetime1">
              <a:rPr lang="en-MY" smtClean="0"/>
              <a:t>3/2/2025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179CAA-E3B2-718D-5BA7-E28638F35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Systemic Lupus Erythematosus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489BAF-1999-6DA4-520C-0952F3DE71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FCF33-A321-0F49-A25D-3943EB967B5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6EA3815E-ED2D-40D0-9D79-9DC566FD1BC1}"/>
              </a:ext>
            </a:extLst>
          </p:cNvPr>
          <p:cNvSpPr txBox="1">
            <a:spLocks/>
          </p:cNvSpPr>
          <p:nvPr userDrawn="1"/>
        </p:nvSpPr>
        <p:spPr>
          <a:xfrm>
            <a:off x="3611880" y="6356984"/>
            <a:ext cx="525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Clinical Practice Guidelines Management of Systemic Lupus Erythematosus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125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2E686-338D-D1A8-2B10-8FDAFC9BE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6CBA7-3364-A010-B74D-DEFD205DD5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5B55B-4C52-B742-2C2A-CB5FCFDD08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01C23C-272E-344C-B1BB-CF493FC34CC3}" type="datetime1">
              <a:rPr lang="en-MY" smtClean="0"/>
              <a:t>3/2/2025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BEB3E-E535-4A3B-E069-2FDC469F5C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Clinical Practice Guidelines Systemic Lupus Erythematosus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B45FB9-9A89-791A-20F8-965C42725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FCF33-A321-0F49-A25D-3943EB967B5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56B7400-7490-3EE1-4FC4-05FA90C19E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84" b="89936" l="8933" r="89973">
                        <a14:foregroundMark x1="77211" y1="83977" x2="77211" y2="83977"/>
                        <a14:foregroundMark x1="75023" y1="81965" x2="59344" y2="83977"/>
                        <a14:foregroundMark x1="79490" y1="81965" x2="52598" y2="75040"/>
                        <a14:foregroundMark x1="24613" y1="38486" x2="14585" y2="70531"/>
                        <a14:foregroundMark x1="14585" y1="70531" x2="21240" y2="62238"/>
                        <a14:foregroundMark x1="80583" y1="80998" x2="79490" y2="80032"/>
                        <a14:foregroundMark x1="8933" y1="71095" x2="8933" y2="71095"/>
                        <a14:foregroundMark x1="73838" y1="75040" x2="73838" y2="75040"/>
                        <a14:foregroundMark x1="82862" y1="75040" x2="73838" y2="86957"/>
                        <a14:foregroundMark x1="73838" y1="88889" x2="68277" y2="83011"/>
                        <a14:foregroundMark x1="54877" y1="88889" x2="54877" y2="88889"/>
                        <a14:foregroundMark x1="67183" y1="85910" x2="76117" y2="86957"/>
                        <a14:foregroundMark x1="22425" y1="49356" x2="50410" y2="73510"/>
                        <a14:foregroundMark x1="50410" y1="73510" x2="82862" y2="7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62546"/>
            <a:ext cx="1276349" cy="1446373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FB2CA8E4-ED71-9ADE-A3BA-C2354AF8F5D5}"/>
              </a:ext>
            </a:extLst>
          </p:cNvPr>
          <p:cNvSpPr txBox="1">
            <a:spLocks/>
          </p:cNvSpPr>
          <p:nvPr userDrawn="1"/>
        </p:nvSpPr>
        <p:spPr>
          <a:xfrm>
            <a:off x="3611880" y="6356348"/>
            <a:ext cx="525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Clinical Practice Guidelines Management of Systemic Lupus Erythematosus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358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004425-2F12-FC87-7814-DE9847060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832A1-0409-59C9-8FE2-F6ED693538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12C18A-B2BE-D5CA-76D3-38CD9BA6ED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40612-2D04-BA44-8230-19D3D341BE7A}" type="datetime1">
              <a:rPr lang="en-MY" smtClean="0"/>
              <a:t>3/2/2025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E258F5-C078-614D-BB01-F98E5D6A7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Systemic Lupus Erythematosus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6DB423-2ED8-FC6E-CD07-B1CA45923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FCF33-A321-0F49-A25D-3943EB967B5D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5274D9C-B180-5475-164D-4CE54B974D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84" b="89936" l="8933" r="89973">
                        <a14:foregroundMark x1="77211" y1="83977" x2="77211" y2="83977"/>
                        <a14:foregroundMark x1="75023" y1="81965" x2="59344" y2="83977"/>
                        <a14:foregroundMark x1="79490" y1="81965" x2="52598" y2="75040"/>
                        <a14:foregroundMark x1="24613" y1="38486" x2="14585" y2="70531"/>
                        <a14:foregroundMark x1="14585" y1="70531" x2="21240" y2="62238"/>
                        <a14:foregroundMark x1="80583" y1="80998" x2="79490" y2="80032"/>
                        <a14:foregroundMark x1="8933" y1="71095" x2="8933" y2="71095"/>
                        <a14:foregroundMark x1="73838" y1="75040" x2="73838" y2="75040"/>
                        <a14:foregroundMark x1="82862" y1="75040" x2="73838" y2="86957"/>
                        <a14:foregroundMark x1="73838" y1="88889" x2="68277" y2="83011"/>
                        <a14:foregroundMark x1="54877" y1="88889" x2="54877" y2="88889"/>
                        <a14:foregroundMark x1="67183" y1="85910" x2="76117" y2="86957"/>
                        <a14:foregroundMark x1="22425" y1="49356" x2="50410" y2="73510"/>
                        <a14:foregroundMark x1="50410" y1="73510" x2="82862" y2="7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62546"/>
            <a:ext cx="2365513" cy="2680626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29F86391-6CF1-C4DB-3E95-CF496A0EDEBD}"/>
              </a:ext>
            </a:extLst>
          </p:cNvPr>
          <p:cNvSpPr txBox="1">
            <a:spLocks/>
          </p:cNvSpPr>
          <p:nvPr userDrawn="1"/>
        </p:nvSpPr>
        <p:spPr>
          <a:xfrm>
            <a:off x="3611880" y="6356349"/>
            <a:ext cx="525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Clinical Practice Guidelines Management of Systemic Lupus Erythematosus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314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5F0809-97D2-7F69-3C86-047353B3FC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98BF18-092D-1673-8B78-89F8F58FC6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BF2FED-765D-0392-010E-CA291147F4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A8686B-832A-4AD3-403F-3B62136CD7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D4E15-583F-4E48-997A-9E7DD529614C}" type="datetime1">
              <a:rPr lang="en-MY" smtClean="0"/>
              <a:t>3/2/2025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3B0BC0-70B9-7EDA-6C1D-66C705661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Clinical Practice Guidelines Systemic Lupus Erythematosus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5C80B0-32FF-74A1-829A-64218DDAF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FCF33-A321-0F49-A25D-3943EB967B5D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85A980B-5533-EFD4-1C45-2BEF0FEBF6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84" b="89936" l="8933" r="89973">
                        <a14:foregroundMark x1="77211" y1="83977" x2="77211" y2="83977"/>
                        <a14:foregroundMark x1="75023" y1="81965" x2="59344" y2="83977"/>
                        <a14:foregroundMark x1="79490" y1="81965" x2="52598" y2="75040"/>
                        <a14:foregroundMark x1="24613" y1="38486" x2="14585" y2="70531"/>
                        <a14:foregroundMark x1="14585" y1="70531" x2="21240" y2="62238"/>
                        <a14:foregroundMark x1="80583" y1="80998" x2="79490" y2="80032"/>
                        <a14:foregroundMark x1="8933" y1="71095" x2="8933" y2="71095"/>
                        <a14:foregroundMark x1="73838" y1="75040" x2="73838" y2="75040"/>
                        <a14:foregroundMark x1="82862" y1="75040" x2="73838" y2="86957"/>
                        <a14:foregroundMark x1="73838" y1="88889" x2="68277" y2="83011"/>
                        <a14:foregroundMark x1="54877" y1="88889" x2="54877" y2="88889"/>
                        <a14:foregroundMark x1="67183" y1="85910" x2="76117" y2="86957"/>
                        <a14:foregroundMark x1="22425" y1="49356" x2="50410" y2="73510"/>
                        <a14:foregroundMark x1="50410" y1="73510" x2="82862" y2="7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62546"/>
            <a:ext cx="1289657" cy="1461454"/>
          </a:xfrm>
          <a:prstGeom prst="rect">
            <a:avLst/>
          </a:prstGeom>
        </p:spPr>
      </p:pic>
      <p:sp>
        <p:nvSpPr>
          <p:cNvPr id="9" name="Footer Placeholder 3">
            <a:extLst>
              <a:ext uri="{FF2B5EF4-FFF2-40B4-BE49-F238E27FC236}">
                <a16:creationId xmlns:a16="http://schemas.microsoft.com/office/drawing/2014/main" id="{5DE8FC47-D385-73F4-D164-2BB7CFD5D72B}"/>
              </a:ext>
            </a:extLst>
          </p:cNvPr>
          <p:cNvSpPr txBox="1">
            <a:spLocks/>
          </p:cNvSpPr>
          <p:nvPr userDrawn="1"/>
        </p:nvSpPr>
        <p:spPr>
          <a:xfrm>
            <a:off x="3611880" y="6356349"/>
            <a:ext cx="525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Clinical Practice Guidelines Management of Systemic Lupus Erythematosus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6708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5FD982-9A1B-AF00-0BA0-E450717BC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5C4F20-340B-E01C-A223-643793A989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5CAFF8-EF93-98B0-F237-8AD3FFC1E3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694D9C-8F0A-933B-4E89-5517D18971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9CEF8D-5565-615F-EB46-ABFB5B6592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03EBB4-C99B-6FE1-4B6E-0981FC468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8AA88E-F87A-8748-BED4-EA2D0CA70791}" type="datetime1">
              <a:rPr lang="en-MY" smtClean="0"/>
              <a:t>3/2/2025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FC38546-81F8-E716-EC42-3D72634FA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Systemic Lupus Erythematosus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9BEC1F7-FF1D-7369-677D-255C7C2F4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FCF33-A321-0F49-A25D-3943EB967B5D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2F82C8E-10F1-C0BC-054C-F4E6BD5D9B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84" b="89936" l="8933" r="89973">
                        <a14:foregroundMark x1="77211" y1="83977" x2="77211" y2="83977"/>
                        <a14:foregroundMark x1="75023" y1="81965" x2="59344" y2="83977"/>
                        <a14:foregroundMark x1="79490" y1="81965" x2="52598" y2="75040"/>
                        <a14:foregroundMark x1="24613" y1="38486" x2="14585" y2="70531"/>
                        <a14:foregroundMark x1="14585" y1="70531" x2="21240" y2="62238"/>
                        <a14:foregroundMark x1="80583" y1="80998" x2="79490" y2="80032"/>
                        <a14:foregroundMark x1="8933" y1="71095" x2="8933" y2="71095"/>
                        <a14:foregroundMark x1="73838" y1="75040" x2="73838" y2="75040"/>
                        <a14:foregroundMark x1="82862" y1="75040" x2="73838" y2="86957"/>
                        <a14:foregroundMark x1="73838" y1="88889" x2="68277" y2="83011"/>
                        <a14:foregroundMark x1="54877" y1="88889" x2="54877" y2="88889"/>
                        <a14:foregroundMark x1="67183" y1="85910" x2="76117" y2="86957"/>
                        <a14:foregroundMark x1="22425" y1="49356" x2="50410" y2="73510"/>
                        <a14:foregroundMark x1="50410" y1="73510" x2="82862" y2="7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62546"/>
            <a:ext cx="1281253" cy="1451930"/>
          </a:xfrm>
          <a:prstGeom prst="rect">
            <a:avLst/>
          </a:prstGeom>
        </p:spPr>
      </p:pic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C5799CEC-4CA9-A968-7724-196F4C40FB25}"/>
              </a:ext>
            </a:extLst>
          </p:cNvPr>
          <p:cNvSpPr txBox="1">
            <a:spLocks/>
          </p:cNvSpPr>
          <p:nvPr userDrawn="1"/>
        </p:nvSpPr>
        <p:spPr>
          <a:xfrm>
            <a:off x="3611880" y="6356349"/>
            <a:ext cx="525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Clinical Practice Guidelines Management of Systemic Lupus Erythematosus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376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FACA8-E937-8F8F-DE0B-AA96EE7A3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54C62B5-6632-5354-447E-6E668DB329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9D551-467D-ED4D-9730-5D6565F9035A}" type="datetime1">
              <a:rPr lang="en-MY" smtClean="0"/>
              <a:t>3/2/2025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0989AB-E0CE-CA61-3A5B-2A412CB2F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Systemic Lupus Erythematosus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63F22-C110-D689-5222-A1F6F180C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FCF33-A321-0F49-A25D-3943EB967B5D}" type="slidenum">
              <a:rPr lang="en-US" smtClean="0"/>
              <a:t>‹#›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8AF594-C725-AD6F-46B7-616D388672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84" b="89936" l="8933" r="89973">
                        <a14:foregroundMark x1="77211" y1="83977" x2="77211" y2="83977"/>
                        <a14:foregroundMark x1="75023" y1="81965" x2="59344" y2="83977"/>
                        <a14:foregroundMark x1="79490" y1="81965" x2="52598" y2="75040"/>
                        <a14:foregroundMark x1="24613" y1="38486" x2="14585" y2="70531"/>
                        <a14:foregroundMark x1="14585" y1="70531" x2="21240" y2="62238"/>
                        <a14:foregroundMark x1="80583" y1="80998" x2="79490" y2="80032"/>
                        <a14:foregroundMark x1="8933" y1="71095" x2="8933" y2="71095"/>
                        <a14:foregroundMark x1="73838" y1="75040" x2="73838" y2="75040"/>
                        <a14:foregroundMark x1="82862" y1="75040" x2="73838" y2="86957"/>
                        <a14:foregroundMark x1="73838" y1="88889" x2="68277" y2="83011"/>
                        <a14:foregroundMark x1="54877" y1="88889" x2="54877" y2="88889"/>
                        <a14:foregroundMark x1="67183" y1="85910" x2="76117" y2="86957"/>
                        <a14:foregroundMark x1="22425" y1="49356" x2="50410" y2="73510"/>
                        <a14:foregroundMark x1="50410" y1="73510" x2="82862" y2="7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62546"/>
            <a:ext cx="1289657" cy="1461454"/>
          </a:xfrm>
          <a:prstGeom prst="rect">
            <a:avLst/>
          </a:prstGeom>
        </p:spPr>
      </p:pic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46B4576F-A901-CD56-B61C-A9EB9E67464D}"/>
              </a:ext>
            </a:extLst>
          </p:cNvPr>
          <p:cNvSpPr txBox="1">
            <a:spLocks/>
          </p:cNvSpPr>
          <p:nvPr userDrawn="1"/>
        </p:nvSpPr>
        <p:spPr>
          <a:xfrm>
            <a:off x="3611880" y="6356349"/>
            <a:ext cx="525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Clinical Practice Guidelines Management of Systemic Lupus Erythematosus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465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40DB4D-EE4E-3092-F1E2-B275594736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5EFFA-9AC6-5B4F-9B7E-F10FD77653C6}" type="datetime1">
              <a:rPr lang="en-MY" smtClean="0"/>
              <a:t>3/2/2025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D38951-643F-6E80-477E-822A112B9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Systemic Lupus Erythematosus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A71E6E-BCB2-880D-249E-23FA54136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FCF33-A321-0F49-A25D-3943EB967B5D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59469D-C744-5365-385B-18C6D4356C8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84" b="89936" l="8933" r="89973">
                        <a14:foregroundMark x1="77211" y1="83977" x2="77211" y2="83977"/>
                        <a14:foregroundMark x1="75023" y1="81965" x2="59344" y2="83977"/>
                        <a14:foregroundMark x1="79490" y1="81965" x2="52598" y2="75040"/>
                        <a14:foregroundMark x1="24613" y1="38486" x2="14585" y2="70531"/>
                        <a14:foregroundMark x1="14585" y1="70531" x2="21240" y2="62238"/>
                        <a14:foregroundMark x1="80583" y1="80998" x2="79490" y2="80032"/>
                        <a14:foregroundMark x1="8933" y1="71095" x2="8933" y2="71095"/>
                        <a14:foregroundMark x1="73838" y1="75040" x2="73838" y2="75040"/>
                        <a14:foregroundMark x1="82862" y1="75040" x2="73838" y2="86957"/>
                        <a14:foregroundMark x1="73838" y1="88889" x2="68277" y2="83011"/>
                        <a14:foregroundMark x1="54877" y1="88889" x2="54877" y2="88889"/>
                        <a14:foregroundMark x1="67183" y1="85910" x2="76117" y2="86957"/>
                        <a14:foregroundMark x1="22425" y1="49356" x2="50410" y2="73510"/>
                        <a14:foregroundMark x1="50410" y1="73510" x2="82862" y2="7407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62546"/>
            <a:ext cx="2365513" cy="2680626"/>
          </a:xfrm>
          <a:prstGeom prst="rect">
            <a:avLst/>
          </a:prstGeom>
        </p:spPr>
      </p:pic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F1E31A2C-6FF7-892F-DD88-9F71CD586E99}"/>
              </a:ext>
            </a:extLst>
          </p:cNvPr>
          <p:cNvSpPr txBox="1">
            <a:spLocks/>
          </p:cNvSpPr>
          <p:nvPr userDrawn="1"/>
        </p:nvSpPr>
        <p:spPr>
          <a:xfrm>
            <a:off x="3611880" y="6356349"/>
            <a:ext cx="525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Clinical Practice Guidelines Management of Systemic Lupus Erythematosus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90050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25637-327D-4F64-5CD0-F453FBE061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A37561-861C-FB96-6D8D-0BFD1319EF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6E03F5-46CA-B283-1C5E-A23C17DBDA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6A9167-8099-163B-91D4-095B4543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4C31F-BD22-0E44-BB74-B053B76021AD}" type="datetime1">
              <a:rPr lang="en-MY" smtClean="0"/>
              <a:t>3/2/2025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617175-8090-C93B-E656-C69D67445F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Systemic Lupus Erythematosus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2E55DA-9175-C86A-5FAC-2065138C1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FCF33-A321-0F49-A25D-3943EB967B5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F9849FD2-9FE4-D383-6CDA-9AAC974F5476}"/>
              </a:ext>
            </a:extLst>
          </p:cNvPr>
          <p:cNvSpPr txBox="1">
            <a:spLocks/>
          </p:cNvSpPr>
          <p:nvPr userDrawn="1"/>
        </p:nvSpPr>
        <p:spPr>
          <a:xfrm>
            <a:off x="3611880" y="6348412"/>
            <a:ext cx="525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Clinical Practice Guidelines Management of Systemic Lupus Erythematosus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801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6650A2-D8C8-E450-2951-8C5303C9D3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0C8871-72D6-0EA1-7DF2-0885C1D0D5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CC2F01E-306F-EBE5-7B86-41D8649014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34160D-D2E9-6347-1389-65C8733E6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4E4E2-323B-1143-972F-51E21F89A4ED}" type="datetime1">
              <a:rPr lang="en-MY" smtClean="0"/>
              <a:t>3/2/2025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E520FB-DE7B-D9A8-A29F-9EC8A228B5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Systemic Lupus Erythematosus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9C9955-8729-700D-2224-177EAFF13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5FCF33-A321-0F49-A25D-3943EB967B5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46D2F560-5227-65FD-2AD4-3B3B5011DBD6}"/>
              </a:ext>
            </a:extLst>
          </p:cNvPr>
          <p:cNvSpPr txBox="1">
            <a:spLocks/>
          </p:cNvSpPr>
          <p:nvPr userDrawn="1"/>
        </p:nvSpPr>
        <p:spPr>
          <a:xfrm>
            <a:off x="3611880" y="6356349"/>
            <a:ext cx="525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Clinical Practice Guidelines Management of Systemic Lupus Erythematosus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474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7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5A2173-C048-6B71-8927-64C69AD11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8720" y="136525"/>
            <a:ext cx="11003280" cy="1189355"/>
          </a:xfrm>
          <a:prstGeom prst="rect">
            <a:avLst/>
          </a:prstGeom>
          <a:solidFill>
            <a:srgbClr val="D1A4D7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6F3E80-474B-69E8-45E7-0A30185BE1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4380" y="1508920"/>
            <a:ext cx="10744200" cy="46680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B2C827-9E47-6D9B-01E6-EDABDEB5B7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54380" y="63563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DCE372-C9D4-EE47-8372-B0544A740E9A}" type="datetime1">
              <a:rPr lang="en-MY" smtClean="0"/>
              <a:t>3/2/2025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387F17-AE51-C315-5492-831A7C7B6B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97580" y="6356350"/>
            <a:ext cx="5257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/>
              <a:t>Clinical Practice Guidelines Management of Systemic Lupus Erythematosus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09C773-BCB4-7783-EC4E-F90979A03E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55380" y="63563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FCF33-A321-0F49-A25D-3943EB967B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3605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AA864-4AE8-C30D-C7A5-B911B327D9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122713" y="1486989"/>
            <a:ext cx="9568543" cy="2387600"/>
          </a:xfrm>
        </p:spPr>
        <p:txBody>
          <a:bodyPr>
            <a:normAutofit fontScale="90000"/>
          </a:bodyPr>
          <a:lstStyle/>
          <a:p>
            <a:r>
              <a:rPr lang="en-US" dirty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</a:rPr>
              <a:t>Training of Core Trainers</a:t>
            </a:r>
            <a:br>
              <a:rPr lang="en-US" dirty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</a:rPr>
            </a:br>
            <a:r>
              <a:rPr lang="en-US" dirty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</a:rPr>
              <a:t>CPG Management of </a:t>
            </a:r>
            <a:br>
              <a:rPr lang="en-US" dirty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</a:rPr>
            </a:br>
            <a:r>
              <a:rPr lang="en-US" dirty="0">
                <a:ln>
                  <a:solidFill>
                    <a:srgbClr val="FF00FF"/>
                  </a:solidFill>
                </a:ln>
                <a:solidFill>
                  <a:schemeClr val="tx1"/>
                </a:solidFill>
              </a:rPr>
              <a:t>Systemic Lupus Erythematosus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158C4A-6792-81D6-63F1-138DFA54CC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7937" y="4460965"/>
            <a:ext cx="9144000" cy="1088571"/>
          </a:xfrm>
        </p:spPr>
        <p:txBody>
          <a:bodyPr>
            <a:normAutofit/>
          </a:bodyPr>
          <a:lstStyle/>
          <a:p>
            <a:r>
              <a:rPr lang="en-US" sz="6000" b="1" dirty="0"/>
              <a:t>CASE DISCUSSION 1</a:t>
            </a:r>
          </a:p>
        </p:txBody>
      </p:sp>
      <p:pic>
        <p:nvPicPr>
          <p:cNvPr id="9" name="Picture 8" descr="A person with pink butterflies&#10;&#10;Description automatically generated">
            <a:extLst>
              <a:ext uri="{FF2B5EF4-FFF2-40B4-BE49-F238E27FC236}">
                <a16:creationId xmlns:a16="http://schemas.microsoft.com/office/drawing/2014/main" id="{074CBA86-DDE5-761F-4D74-86C75D0DA6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26485">
            <a:off x="9923676" y="3928679"/>
            <a:ext cx="1568923" cy="2504408"/>
          </a:xfrm>
          <a:prstGeom prst="rect">
            <a:avLst/>
          </a:prstGeom>
          <a:ln w="38100">
            <a:solidFill>
              <a:srgbClr val="907393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  <p:extLst>
      <p:ext uri="{BB962C8B-B14F-4D97-AF65-F5344CB8AC3E}">
        <p14:creationId xmlns:p14="http://schemas.microsoft.com/office/powerpoint/2010/main" val="3200166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D6811C1-27FA-4507-BA9F-725F89BBF4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0144" y="0"/>
            <a:ext cx="6101006" cy="6858000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5AEAE53C-8F09-4A77-9534-466A0EB7250A}"/>
              </a:ext>
            </a:extLst>
          </p:cNvPr>
          <p:cNvSpPr txBox="1">
            <a:spLocks/>
          </p:cNvSpPr>
          <p:nvPr/>
        </p:nvSpPr>
        <p:spPr>
          <a:xfrm>
            <a:off x="8683375" y="2180946"/>
            <a:ext cx="3436706" cy="2496107"/>
          </a:xfrm>
          <a:prstGeom prst="rect">
            <a:avLst/>
          </a:prstGeom>
          <a:solidFill>
            <a:srgbClr val="D1A4D7"/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pPr algn="just"/>
            <a:r>
              <a:rPr lang="en-MY" sz="4000" dirty="0"/>
              <a:t>Figure 1: Clinical manifestations of SLE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18147990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49473-1EF7-34F2-F819-F5E42E7156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MY" b="1" dirty="0"/>
              <a:t>Scenario continues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EDD1BA-2A18-9A01-9C77-FAA572E69A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380" y="1416454"/>
            <a:ext cx="10744200" cy="4668043"/>
          </a:xfrm>
        </p:spPr>
        <p:txBody>
          <a:bodyPr>
            <a:noAutofit/>
          </a:bodyPr>
          <a:lstStyle/>
          <a:p>
            <a:pPr algn="just"/>
            <a:r>
              <a:rPr lang="en-MY" sz="3000" dirty="0">
                <a:cs typeface="Arial" panose="020B0604020202020204" pitchFamily="34" charset="0"/>
              </a:rPr>
              <a:t>General inspection - malar rash</a:t>
            </a:r>
          </a:p>
          <a:p>
            <a:pPr algn="just"/>
            <a:r>
              <a:rPr lang="en-MY" sz="3000" dirty="0">
                <a:cs typeface="Arial" panose="020B0604020202020204" pitchFamily="34" charset="0"/>
              </a:rPr>
              <a:t>BP: 100/60 mmHg, HR: 88 beats/min</a:t>
            </a:r>
          </a:p>
          <a:p>
            <a:pPr marL="0" indent="0" algn="just">
              <a:buNone/>
            </a:pPr>
            <a:r>
              <a:rPr lang="en-MY" sz="3000" dirty="0">
                <a:cs typeface="Arial" panose="020B0604020202020204" pitchFamily="34" charset="0"/>
              </a:rPr>
              <a:t>  Temp: 36.8</a:t>
            </a:r>
            <a:r>
              <a:rPr lang="en-MY" sz="30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º</a:t>
            </a:r>
            <a:r>
              <a:rPr lang="en-MY" sz="3000" dirty="0">
                <a:ea typeface="Lato" panose="020F0502020204030203" pitchFamily="34" charset="0"/>
                <a:cs typeface="Arial" panose="020B0604020202020204" pitchFamily="34" charset="0"/>
              </a:rPr>
              <a:t>C, RR: 16 breaths/min, </a:t>
            </a:r>
          </a:p>
          <a:p>
            <a:pPr marL="0" indent="0" algn="just">
              <a:buNone/>
            </a:pPr>
            <a:r>
              <a:rPr lang="en-MY" sz="3000" dirty="0">
                <a:ea typeface="Lato" panose="020F0502020204030203" pitchFamily="34" charset="0"/>
                <a:cs typeface="Arial" panose="020B0604020202020204" pitchFamily="34" charset="0"/>
              </a:rPr>
              <a:t>  SpO</a:t>
            </a:r>
            <a:r>
              <a:rPr lang="en-MY" sz="3000" baseline="-25000" dirty="0">
                <a:ea typeface="Lato" panose="020F0502020204030203" pitchFamily="34" charset="0"/>
                <a:cs typeface="Arial" panose="020B0604020202020204" pitchFamily="34" charset="0"/>
              </a:rPr>
              <a:t>2</a:t>
            </a:r>
            <a:r>
              <a:rPr lang="en-MY" sz="3000" dirty="0">
                <a:ea typeface="Lato" panose="020F0502020204030203" pitchFamily="34" charset="0"/>
                <a:cs typeface="Arial" panose="020B0604020202020204" pitchFamily="34" charset="0"/>
              </a:rPr>
              <a:t>: 99% on room air, Pain score: 4/10</a:t>
            </a:r>
            <a:endParaRPr lang="en-MY" sz="3000" dirty="0">
              <a:cs typeface="Arial" panose="020B0604020202020204" pitchFamily="34" charset="0"/>
            </a:endParaRPr>
          </a:p>
          <a:p>
            <a:pPr algn="just"/>
            <a:r>
              <a:rPr lang="en-MY" sz="3000" dirty="0">
                <a:cs typeface="Arial" panose="020B0604020202020204" pitchFamily="34" charset="0"/>
              </a:rPr>
              <a:t>Weight: 49 kg, BMI: 20.7 kg/m</a:t>
            </a:r>
            <a:r>
              <a:rPr lang="en-MY" sz="3000" baseline="30000" dirty="0">
                <a:cs typeface="Arial" panose="020B0604020202020204" pitchFamily="34" charset="0"/>
              </a:rPr>
              <a:t>2</a:t>
            </a:r>
            <a:endParaRPr lang="en-MY" sz="3000" dirty="0">
              <a:cs typeface="Arial" panose="020B0604020202020204" pitchFamily="34" charset="0"/>
            </a:endParaRPr>
          </a:p>
          <a:p>
            <a:pPr algn="just"/>
            <a:r>
              <a:rPr lang="en-MY" sz="3000" dirty="0">
                <a:cs typeface="Arial" panose="020B0604020202020204" pitchFamily="34" charset="0"/>
              </a:rPr>
              <a:t>Peripheral findings - Raynaud’s phenomenon, non-scarring alopecia, </a:t>
            </a:r>
            <a:r>
              <a:rPr lang="en-US" sz="3000" dirty="0">
                <a:cs typeface="Arial" panose="020B0604020202020204" pitchFamily="34" charset="0"/>
              </a:rPr>
              <a:t>oral ulcer </a:t>
            </a:r>
            <a:endParaRPr lang="en-MY" sz="3000" dirty="0">
              <a:cs typeface="Arial" panose="020B0604020202020204" pitchFamily="34" charset="0"/>
            </a:endParaRPr>
          </a:p>
          <a:p>
            <a:pPr algn="just"/>
            <a:r>
              <a:rPr lang="en-MY" sz="3000" dirty="0">
                <a:cs typeface="Arial" panose="020B0604020202020204" pitchFamily="34" charset="0"/>
              </a:rPr>
              <a:t>Systemic examination </a:t>
            </a:r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en-US" sz="3000" dirty="0">
                <a:cs typeface="Arial" panose="020B0604020202020204" pitchFamily="34" charset="0"/>
              </a:rPr>
              <a:t>Musculoskeletal - synovitis of hand joints </a:t>
            </a:r>
            <a:endParaRPr lang="en-MY" sz="3000" dirty="0">
              <a:cs typeface="Arial" panose="020B0604020202020204" pitchFamily="34" charset="0"/>
            </a:endParaRPr>
          </a:p>
          <a:p>
            <a:pPr algn="just"/>
            <a:r>
              <a:rPr lang="en-GB" sz="3000" dirty="0">
                <a:cs typeface="Arial" panose="020B0604020202020204" pitchFamily="34" charset="0"/>
              </a:rPr>
              <a:t>Other examinations are unremarkable.</a:t>
            </a:r>
          </a:p>
        </p:txBody>
      </p:sp>
    </p:spTree>
    <p:extLst>
      <p:ext uri="{BB962C8B-B14F-4D97-AF65-F5344CB8AC3E}">
        <p14:creationId xmlns:p14="http://schemas.microsoft.com/office/powerpoint/2010/main" val="31394538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44788-2266-7388-5FDA-133494816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MY" b="1" dirty="0"/>
              <a:t>Physical examination</a:t>
            </a:r>
            <a:endParaRPr lang="en-GB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914CDA-743B-AC27-6787-D0DDBAAC09B1}"/>
              </a:ext>
            </a:extLst>
          </p:cNvPr>
          <p:cNvSpPr txBox="1"/>
          <p:nvPr/>
        </p:nvSpPr>
        <p:spPr>
          <a:xfrm>
            <a:off x="172512" y="5788761"/>
            <a:ext cx="7289096" cy="674031"/>
          </a:xfrm>
          <a:prstGeom prst="rect">
            <a:avLst/>
          </a:prstGeom>
          <a:solidFill>
            <a:srgbClr val="FFF7F5"/>
          </a:solidFill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GB" sz="1400" dirty="0"/>
              <a:t>Source:</a:t>
            </a:r>
          </a:p>
          <a:p>
            <a:pPr marL="342900" indent="-34290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rgbClr val="212121"/>
                </a:solidFill>
              </a:rPr>
              <a:t>Concha JSS, Werth VP. Lupus Sci Med. 2018;5(1):e000291. </a:t>
            </a:r>
            <a:endParaRPr lang="en-GB" sz="1400" dirty="0"/>
          </a:p>
          <a:p>
            <a:pPr marL="342900" indent="-342900" algn="just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GB" sz="1400" dirty="0"/>
              <a:t>Liu PP, et al. World J Clin Cases. 2023;11(2):456-463. </a:t>
            </a:r>
          </a:p>
        </p:txBody>
      </p:sp>
      <p:pic>
        <p:nvPicPr>
          <p:cNvPr id="12" name="Image" descr="Image">
            <a:extLst>
              <a:ext uri="{FF2B5EF4-FFF2-40B4-BE49-F238E27FC236}">
                <a16:creationId xmlns:a16="http://schemas.microsoft.com/office/drawing/2014/main" id="{1EF8F811-AD39-073C-7A0A-37B5FCD495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6756" y="1501811"/>
            <a:ext cx="3517977" cy="2181285"/>
          </a:xfrm>
          <a:prstGeom prst="rect">
            <a:avLst/>
          </a:prstGeom>
          <a:ln w="28575">
            <a:solidFill>
              <a:schemeClr val="tx1"/>
            </a:solidFill>
            <a:miter lim="400000"/>
          </a:ln>
          <a:effectLst/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8B490BF-33C9-4C43-CCD5-AF4A1D59FE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437" y="3826797"/>
            <a:ext cx="3433717" cy="183856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8F6048DD-4EA5-9835-C5FB-1AA6C7481E7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413" t="-1093" r="50000" b="52656"/>
          <a:stretch/>
        </p:blipFill>
        <p:spPr>
          <a:xfrm>
            <a:off x="7856756" y="3826797"/>
            <a:ext cx="3517977" cy="271114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1FAF41B-E7AB-04DB-8FCD-4CF1F6466F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7774" y="1932064"/>
            <a:ext cx="3677361" cy="276436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C68EFAF8-A0AB-5B7A-F3AA-E3A9054624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437" y="1422806"/>
            <a:ext cx="3433716" cy="2181284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096355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22293F-CE88-8113-5671-A744D4A0E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Question 3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4D2DD-8203-8915-9643-981FCD932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380" y="2208944"/>
            <a:ext cx="10744200" cy="3968019"/>
          </a:xfrm>
        </p:spPr>
        <p:txBody>
          <a:bodyPr>
            <a:normAutofit/>
          </a:bodyPr>
          <a:lstStyle/>
          <a:p>
            <a:r>
              <a:rPr lang="en-MY" sz="3200" dirty="0"/>
              <a:t>What are your differential diagnoses for this patient?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7594868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CE523-871E-34D9-8319-4AE14A3CC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Answer 3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81859F-FD0F-B059-B52A-E24C4ED517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380" y="1787703"/>
            <a:ext cx="10744200" cy="4389260"/>
          </a:xfrm>
        </p:spPr>
        <p:txBody>
          <a:bodyPr>
            <a:normAutofit/>
          </a:bodyPr>
          <a:lstStyle/>
          <a:p>
            <a:r>
              <a:rPr lang="en-MY" sz="3200" dirty="0"/>
              <a:t>SLE</a:t>
            </a:r>
          </a:p>
          <a:p>
            <a:pPr algn="just"/>
            <a:r>
              <a:rPr lang="en-MY" sz="3200" dirty="0"/>
              <a:t>Other connective tissue disease (CTD) - rheumatoid arthritis, mixed CTD</a:t>
            </a:r>
          </a:p>
          <a:p>
            <a:r>
              <a:rPr lang="en-MY" sz="3200" dirty="0"/>
              <a:t>Hyperthyroidism</a:t>
            </a:r>
          </a:p>
          <a:p>
            <a:r>
              <a:rPr lang="en-MY" sz="3200" dirty="0"/>
              <a:t>Tuberculosis</a:t>
            </a:r>
          </a:p>
          <a:p>
            <a:r>
              <a:rPr lang="en-MY" sz="3200" dirty="0"/>
              <a:t>Retroviral disease - HIV</a:t>
            </a:r>
          </a:p>
          <a:p>
            <a:r>
              <a:rPr lang="en-MY" sz="3200" dirty="0"/>
              <a:t>Malignancy</a:t>
            </a:r>
          </a:p>
          <a:p>
            <a:endParaRPr lang="en-MY" sz="3200" dirty="0"/>
          </a:p>
          <a:p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9589440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14B51D-3E0C-E6DA-0FBF-0AD9863CD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MY" b="1" dirty="0"/>
              <a:t>Question 4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F64901-F084-082C-C74C-59CD6A9150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380" y="2075380"/>
            <a:ext cx="10744200" cy="4101583"/>
          </a:xfrm>
        </p:spPr>
        <p:txBody>
          <a:bodyPr>
            <a:normAutofit/>
          </a:bodyPr>
          <a:lstStyle/>
          <a:p>
            <a:r>
              <a:rPr lang="en-MY" sz="3200" dirty="0"/>
              <a:t>What are the relevant investigations?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9942519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CC8B0-2D4E-52F1-6B91-95C0FD75D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MY" b="1" dirty="0"/>
              <a:t>Answer 4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AA0B8A-7B8A-7F51-A8CD-67600EEC7A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440" y="1402080"/>
            <a:ext cx="10932160" cy="4897120"/>
          </a:xfrm>
        </p:spPr>
        <p:txBody>
          <a:bodyPr>
            <a:normAutofit/>
          </a:bodyPr>
          <a:lstStyle/>
          <a:p>
            <a:r>
              <a:rPr lang="en-MY" dirty="0"/>
              <a:t>Relevant investigations need to be done to confirm the diagnosis and to rule out the differential diagnoses</a:t>
            </a:r>
          </a:p>
          <a:p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4246B33-8D3C-93F4-7165-45CD786ED8B9}"/>
              </a:ext>
            </a:extLst>
          </p:cNvPr>
          <p:cNvSpPr txBox="1">
            <a:spLocks/>
          </p:cNvSpPr>
          <p:nvPr/>
        </p:nvSpPr>
        <p:spPr>
          <a:xfrm>
            <a:off x="751840" y="2439035"/>
            <a:ext cx="10932160" cy="4053840"/>
          </a:xfrm>
          <a:prstGeom prst="rect">
            <a:avLst/>
          </a:prstGeom>
        </p:spPr>
        <p:txBody>
          <a:bodyPr vert="horz" lIns="91440" tIns="45720" rIns="91440" bIns="45720" numCol="2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MY" dirty="0"/>
              <a:t>FBC</a:t>
            </a:r>
          </a:p>
          <a:p>
            <a:r>
              <a:rPr lang="en-MY" dirty="0"/>
              <a:t>RP</a:t>
            </a:r>
          </a:p>
          <a:p>
            <a:r>
              <a:rPr lang="en-MY" dirty="0"/>
              <a:t>LFT</a:t>
            </a:r>
          </a:p>
          <a:p>
            <a:r>
              <a:rPr lang="en-MY" dirty="0"/>
              <a:t>FBS</a:t>
            </a:r>
          </a:p>
          <a:p>
            <a:r>
              <a:rPr lang="en-MY" dirty="0"/>
              <a:t>ESR, CRP</a:t>
            </a:r>
          </a:p>
          <a:p>
            <a:r>
              <a:rPr lang="en-MY" dirty="0"/>
              <a:t>Urinalysis/UFEME</a:t>
            </a:r>
          </a:p>
          <a:p>
            <a:r>
              <a:rPr lang="en-MY" dirty="0"/>
              <a:t>ANA </a:t>
            </a:r>
            <a:r>
              <a:rPr lang="en-MY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± </a:t>
            </a:r>
            <a:r>
              <a:rPr lang="en-MY" dirty="0"/>
              <a:t>anti-dsDNA</a:t>
            </a:r>
          </a:p>
          <a:p>
            <a:r>
              <a:rPr lang="en-MY" dirty="0"/>
              <a:t>RF</a:t>
            </a:r>
          </a:p>
          <a:p>
            <a:r>
              <a:rPr lang="en-MY" dirty="0"/>
              <a:t>CXR </a:t>
            </a:r>
            <a:r>
              <a:rPr lang="en-MY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±</a:t>
            </a:r>
            <a:r>
              <a:rPr lang="en-MY" dirty="0"/>
              <a:t> hand X-ray</a:t>
            </a:r>
          </a:p>
          <a:p>
            <a:r>
              <a:rPr lang="en-MY" dirty="0"/>
              <a:t>Sputum AFB</a:t>
            </a:r>
          </a:p>
          <a:p>
            <a:r>
              <a:rPr lang="en-MY" dirty="0"/>
              <a:t>Retroviral screening – HIV Rapid test</a:t>
            </a:r>
          </a:p>
          <a:p>
            <a:r>
              <a:rPr lang="en-MY" dirty="0"/>
              <a:t>TFT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47632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EEA9AC-F206-46DA-BBA5-22DDDE892B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753" y="1325880"/>
            <a:ext cx="9380306" cy="51190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8C7E756-B1A1-B856-3935-524655274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b="1" dirty="0"/>
              <a:t>Answer 4</a:t>
            </a:r>
            <a:r>
              <a:rPr lang="en-MY" b="1" baseline="-25000" dirty="0"/>
              <a:t>-2</a:t>
            </a:r>
            <a:endParaRPr lang="en-GB" baseline="-25000" dirty="0"/>
          </a:p>
        </p:txBody>
      </p:sp>
    </p:spTree>
    <p:extLst>
      <p:ext uri="{BB962C8B-B14F-4D97-AF65-F5344CB8AC3E}">
        <p14:creationId xmlns:p14="http://schemas.microsoft.com/office/powerpoint/2010/main" val="28180859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874D1-E9B6-8AFD-C3F0-BE995B4FFD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Scenario continues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889240-D827-AFFB-5C89-78FEBED647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1200" y="1591945"/>
            <a:ext cx="7447280" cy="4900930"/>
          </a:xfrm>
        </p:spPr>
        <p:txBody>
          <a:bodyPr>
            <a:normAutofit fontScale="92500"/>
          </a:bodyPr>
          <a:lstStyle/>
          <a:p>
            <a:r>
              <a:rPr lang="en-MY" b="1" dirty="0"/>
              <a:t>Hb: 10.1 g/dL</a:t>
            </a:r>
            <a:r>
              <a:rPr lang="en-MY" dirty="0"/>
              <a:t>, MCV 81.5 </a:t>
            </a:r>
            <a:r>
              <a:rPr lang="en-MY" dirty="0" err="1"/>
              <a:t>fL</a:t>
            </a:r>
            <a:r>
              <a:rPr lang="en-MY" dirty="0"/>
              <a:t>, MCH 29.5 </a:t>
            </a:r>
            <a:r>
              <a:rPr lang="en-MY" dirty="0" err="1"/>
              <a:t>pg</a:t>
            </a:r>
            <a:endParaRPr lang="en-MY" dirty="0"/>
          </a:p>
          <a:p>
            <a:r>
              <a:rPr lang="en-MY" b="1" dirty="0"/>
              <a:t>TWC: 3.5 x 10</a:t>
            </a:r>
            <a:r>
              <a:rPr lang="en-MY" b="1" baseline="30000" dirty="0"/>
              <a:t>3 </a:t>
            </a:r>
            <a:r>
              <a:rPr lang="en-MY" b="1" dirty="0"/>
              <a:t>/</a:t>
            </a:r>
            <a:r>
              <a:rPr lang="en-MY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µ</a:t>
            </a:r>
            <a:r>
              <a:rPr lang="en-MY" b="1" dirty="0"/>
              <a:t>L </a:t>
            </a:r>
          </a:p>
          <a:p>
            <a:pPr marL="0" indent="0">
              <a:buNone/>
            </a:pPr>
            <a:r>
              <a:rPr lang="en-MY" dirty="0"/>
              <a:t>  (Lymphocyte 0.7 x 10</a:t>
            </a:r>
            <a:r>
              <a:rPr lang="en-MY" baseline="30000" dirty="0"/>
              <a:t>3 </a:t>
            </a:r>
            <a:r>
              <a:rPr lang="en-MY" dirty="0"/>
              <a:t>/</a:t>
            </a:r>
            <a:r>
              <a:rPr lang="en-MY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µ</a:t>
            </a:r>
            <a:r>
              <a:rPr lang="en-MY" dirty="0"/>
              <a:t>L, Neutrophil 2 x 10</a:t>
            </a:r>
            <a:r>
              <a:rPr lang="en-MY" baseline="30000" dirty="0"/>
              <a:t>3 </a:t>
            </a:r>
            <a:r>
              <a:rPr lang="en-MY" dirty="0"/>
              <a:t>/</a:t>
            </a:r>
            <a:r>
              <a:rPr lang="en-MY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µ</a:t>
            </a:r>
            <a:r>
              <a:rPr lang="en-MY" dirty="0"/>
              <a:t>L)</a:t>
            </a:r>
          </a:p>
          <a:p>
            <a:r>
              <a:rPr lang="en-MY" b="1" dirty="0"/>
              <a:t>Platelet: 110 x 10</a:t>
            </a:r>
            <a:r>
              <a:rPr lang="en-MY" b="1" baseline="30000" dirty="0"/>
              <a:t>3 </a:t>
            </a:r>
            <a:r>
              <a:rPr lang="en-MY" b="1" dirty="0"/>
              <a:t>/</a:t>
            </a:r>
            <a:r>
              <a:rPr lang="en-MY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µ</a:t>
            </a:r>
            <a:r>
              <a:rPr lang="en-MY" b="1" dirty="0"/>
              <a:t>L </a:t>
            </a:r>
          </a:p>
          <a:p>
            <a:r>
              <a:rPr lang="en-MY" dirty="0"/>
              <a:t>Urinalysis: Normal</a:t>
            </a:r>
          </a:p>
          <a:p>
            <a:r>
              <a:rPr lang="en-MY" dirty="0"/>
              <a:t>ESR: 45 mm/hr, CRP: 6 mg/L</a:t>
            </a:r>
          </a:p>
          <a:p>
            <a:r>
              <a:rPr lang="en-MY" b="1" dirty="0"/>
              <a:t>ANA (ELISA): Positive</a:t>
            </a:r>
            <a:r>
              <a:rPr lang="en-MY" dirty="0"/>
              <a:t>, RF: Negative</a:t>
            </a:r>
          </a:p>
          <a:p>
            <a:r>
              <a:rPr lang="en-MY" dirty="0"/>
              <a:t>RP, LFT, FBS, TFT: Normal</a:t>
            </a:r>
          </a:p>
          <a:p>
            <a:r>
              <a:rPr lang="en-MY" dirty="0"/>
              <a:t>Sputum AFB X3: Negative</a:t>
            </a:r>
          </a:p>
          <a:p>
            <a:r>
              <a:rPr lang="en-MY" dirty="0"/>
              <a:t>HIV rapid test : Non-reactive</a:t>
            </a:r>
          </a:p>
          <a:p>
            <a:endParaRPr lang="en-MY" dirty="0"/>
          </a:p>
          <a:p>
            <a:endParaRPr lang="en-MY" dirty="0"/>
          </a:p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6ADD98-AA34-09D3-5D63-52D98F464679}"/>
              </a:ext>
            </a:extLst>
          </p:cNvPr>
          <p:cNvSpPr txBox="1"/>
          <p:nvPr/>
        </p:nvSpPr>
        <p:spPr>
          <a:xfrm>
            <a:off x="7975600" y="1480437"/>
            <a:ext cx="3865880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MY" sz="2600" dirty="0"/>
              <a:t>Imaging</a:t>
            </a:r>
          </a:p>
          <a:p>
            <a:r>
              <a:rPr lang="en-MY" sz="2600" dirty="0"/>
              <a:t>- CXR normal</a:t>
            </a:r>
          </a:p>
          <a:p>
            <a:r>
              <a:rPr lang="en-GB" sz="2600" dirty="0"/>
              <a:t>- Hand X-ray normal</a:t>
            </a:r>
          </a:p>
        </p:txBody>
      </p:sp>
    </p:spTree>
    <p:extLst>
      <p:ext uri="{BB962C8B-B14F-4D97-AF65-F5344CB8AC3E}">
        <p14:creationId xmlns:p14="http://schemas.microsoft.com/office/powerpoint/2010/main" val="15397351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64444-E6E4-9202-E0CF-40917745C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Question 5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1631C6-8622-A9AB-F071-6160A9D188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380" y="2003461"/>
            <a:ext cx="10744200" cy="4173502"/>
          </a:xfrm>
        </p:spPr>
        <p:txBody>
          <a:bodyPr>
            <a:normAutofit/>
          </a:bodyPr>
          <a:lstStyle/>
          <a:p>
            <a:r>
              <a:rPr lang="en-MY" sz="3200" dirty="0"/>
              <a:t>What is your provisional diagnosis? Justify your answer.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430151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838A9C-F561-9BBE-D254-C6353C047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MY" b="1" dirty="0"/>
              <a:t>Case scenario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3DE0CE-3C44-8815-5D55-8AC4D51093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380" y="2116476"/>
            <a:ext cx="10744200" cy="4060487"/>
          </a:xfrm>
        </p:spPr>
        <p:txBody>
          <a:bodyPr>
            <a:normAutofit/>
          </a:bodyPr>
          <a:lstStyle/>
          <a:p>
            <a:pPr algn="just"/>
            <a:r>
              <a:rPr lang="en-US" sz="3200" dirty="0"/>
              <a:t>Miss S is a 27 year-old single Malay teacher who presents to </a:t>
            </a:r>
            <a:r>
              <a:rPr lang="en-US" sz="3200" dirty="0" err="1"/>
              <a:t>Klinik</a:t>
            </a:r>
            <a:r>
              <a:rPr lang="en-US" sz="3200" dirty="0"/>
              <a:t> Kesihatan with prolonged fever and fatigue for 3 months associated with multiple joint pains and rashes.</a:t>
            </a:r>
          </a:p>
        </p:txBody>
      </p:sp>
    </p:spTree>
    <p:extLst>
      <p:ext uri="{BB962C8B-B14F-4D97-AF65-F5344CB8AC3E}">
        <p14:creationId xmlns:p14="http://schemas.microsoft.com/office/powerpoint/2010/main" val="4501724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32833A-AEF4-16D0-F141-34C44B79F6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Answer 5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6F173-9A04-7E19-A34D-026E78C1B4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380" y="2044557"/>
            <a:ext cx="10744200" cy="4132406"/>
          </a:xfrm>
        </p:spPr>
        <p:txBody>
          <a:bodyPr>
            <a:normAutofit/>
          </a:bodyPr>
          <a:lstStyle/>
          <a:p>
            <a:pPr algn="just"/>
            <a:r>
              <a:rPr lang="en-MY" sz="3200" dirty="0"/>
              <a:t>SLE with musculoskeletal, mucocutaneous &amp; haematological manifestations with positive ANA</a:t>
            </a:r>
          </a:p>
          <a:p>
            <a:r>
              <a:rPr lang="en-MY" sz="3200" dirty="0" err="1"/>
              <a:t>Fulfill</a:t>
            </a:r>
            <a:r>
              <a:rPr lang="en-MY" sz="3200" dirty="0"/>
              <a:t> the classification criteria</a:t>
            </a:r>
          </a:p>
          <a:p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0958017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17E801E-D3D8-40C5-9DA8-ED41746EF3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720" y="2379580"/>
            <a:ext cx="9732709" cy="229346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053AAC1-F418-A4CC-552D-91906B8C7D85}"/>
              </a:ext>
            </a:extLst>
          </p:cNvPr>
          <p:cNvSpPr/>
          <p:nvPr/>
        </p:nvSpPr>
        <p:spPr>
          <a:xfrm>
            <a:off x="1620773" y="4007736"/>
            <a:ext cx="8870202" cy="38310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BE0145F-999E-7C2F-E216-F62A1A975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Answer 5</a:t>
            </a:r>
            <a:r>
              <a:rPr lang="en-MY" baseline="-25000" dirty="0"/>
              <a:t>-2</a:t>
            </a:r>
            <a:endParaRPr lang="en-GB" baseline="-25000" dirty="0"/>
          </a:p>
        </p:txBody>
      </p:sp>
    </p:spTree>
    <p:extLst>
      <p:ext uri="{BB962C8B-B14F-4D97-AF65-F5344CB8AC3E}">
        <p14:creationId xmlns:p14="http://schemas.microsoft.com/office/powerpoint/2010/main" val="31562929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0A2466-B8FD-4002-BE73-BE09EFC7E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5694" y="0"/>
            <a:ext cx="7315200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D6FBC39-5D49-C3FF-A84D-5F5DCF17C8FD}"/>
              </a:ext>
            </a:extLst>
          </p:cNvPr>
          <p:cNvSpPr/>
          <p:nvPr/>
        </p:nvSpPr>
        <p:spPr>
          <a:xfrm>
            <a:off x="5677383" y="0"/>
            <a:ext cx="4946096" cy="64239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0B7F440-7E7D-EF4E-729E-3F964481801B}"/>
              </a:ext>
            </a:extLst>
          </p:cNvPr>
          <p:cNvSpPr/>
          <p:nvPr/>
        </p:nvSpPr>
        <p:spPr>
          <a:xfrm>
            <a:off x="5526912" y="800255"/>
            <a:ext cx="5096567" cy="50735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82F979B-0553-805D-FFDC-3A4FB7A211B1}"/>
              </a:ext>
            </a:extLst>
          </p:cNvPr>
          <p:cNvSpPr/>
          <p:nvPr/>
        </p:nvSpPr>
        <p:spPr>
          <a:xfrm>
            <a:off x="7273519" y="3007807"/>
            <a:ext cx="300942" cy="33475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4004C76-DB60-B2DE-E382-88009D5E1023}"/>
              </a:ext>
            </a:extLst>
          </p:cNvPr>
          <p:cNvSpPr/>
          <p:nvPr/>
        </p:nvSpPr>
        <p:spPr>
          <a:xfrm>
            <a:off x="7273519" y="4518657"/>
            <a:ext cx="300942" cy="23728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FAB1A12-8FC0-7A0A-640A-085C82A98443}"/>
              </a:ext>
            </a:extLst>
          </p:cNvPr>
          <p:cNvSpPr/>
          <p:nvPr/>
        </p:nvSpPr>
        <p:spPr>
          <a:xfrm>
            <a:off x="7273519" y="4007777"/>
            <a:ext cx="300942" cy="36556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512C539-93AC-AF58-8C3F-4A1389617B61}"/>
              </a:ext>
            </a:extLst>
          </p:cNvPr>
          <p:cNvSpPr/>
          <p:nvPr/>
        </p:nvSpPr>
        <p:spPr>
          <a:xfrm>
            <a:off x="7273519" y="5136034"/>
            <a:ext cx="300942" cy="23728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5054DA0-2D5F-BA62-50C4-EADD0EE16F38}"/>
              </a:ext>
            </a:extLst>
          </p:cNvPr>
          <p:cNvSpPr txBox="1"/>
          <p:nvPr/>
        </p:nvSpPr>
        <p:spPr>
          <a:xfrm>
            <a:off x="7993294" y="5598904"/>
            <a:ext cx="418704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MY" b="1" dirty="0">
                <a:solidFill>
                  <a:srgbClr val="FF0000"/>
                </a:solidFill>
              </a:rPr>
              <a:t>23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29A2DE3-39D3-482F-97F9-7AFCA43B5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980" y="1970612"/>
            <a:ext cx="3615421" cy="2916776"/>
          </a:xfrm>
        </p:spPr>
        <p:txBody>
          <a:bodyPr>
            <a:normAutofit fontScale="90000"/>
          </a:bodyPr>
          <a:lstStyle/>
          <a:p>
            <a:r>
              <a:rPr lang="en-MY" dirty="0"/>
              <a:t>2019 EULAR/ACR Classification Criteria For SLE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341823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464444-E6E4-9202-E0CF-40917745C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Question 6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1631C6-8622-A9AB-F071-6160A9D188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380" y="2034283"/>
            <a:ext cx="10744200" cy="4142680"/>
          </a:xfrm>
        </p:spPr>
        <p:txBody>
          <a:bodyPr>
            <a:normAutofit/>
          </a:bodyPr>
          <a:lstStyle/>
          <a:p>
            <a:r>
              <a:rPr lang="en-MY" sz="3200" dirty="0"/>
              <a:t>What is your next step?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3671455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292B845-F645-418D-8918-CA127245B03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74"/>
          <a:stretch/>
        </p:blipFill>
        <p:spPr>
          <a:xfrm>
            <a:off x="2329455" y="0"/>
            <a:ext cx="9774709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220E898-1A05-7E2B-BCEA-BCA1D0597DE0}"/>
              </a:ext>
            </a:extLst>
          </p:cNvPr>
          <p:cNvSpPr/>
          <p:nvPr/>
        </p:nvSpPr>
        <p:spPr>
          <a:xfrm>
            <a:off x="10779623" y="0"/>
            <a:ext cx="1324542" cy="2456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CAFDCFA-0ED4-77B2-779D-FE3439E0B878}"/>
              </a:ext>
            </a:extLst>
          </p:cNvPr>
          <p:cNvSpPr/>
          <p:nvPr/>
        </p:nvSpPr>
        <p:spPr>
          <a:xfrm>
            <a:off x="2490761" y="2548620"/>
            <a:ext cx="1228484" cy="50735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5CD9949-9810-9F34-6009-0DE6F01C3093}"/>
              </a:ext>
            </a:extLst>
          </p:cNvPr>
          <p:cNvSpPr/>
          <p:nvPr/>
        </p:nvSpPr>
        <p:spPr>
          <a:xfrm>
            <a:off x="2329455" y="4754150"/>
            <a:ext cx="1628898" cy="50735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8AABE7-9C01-A46D-B66B-4D75C37FE3F2}"/>
              </a:ext>
            </a:extLst>
          </p:cNvPr>
          <p:cNvSpPr/>
          <p:nvPr/>
        </p:nvSpPr>
        <p:spPr>
          <a:xfrm>
            <a:off x="6020655" y="5131837"/>
            <a:ext cx="5948737" cy="164910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19058C-7A59-1DC0-C163-FBFBD05959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664868"/>
            <a:ext cx="2329454" cy="1189355"/>
          </a:xfrm>
        </p:spPr>
        <p:txBody>
          <a:bodyPr>
            <a:normAutofit/>
          </a:bodyPr>
          <a:lstStyle/>
          <a:p>
            <a:r>
              <a:rPr lang="en-MY" sz="3600" dirty="0"/>
              <a:t>Answer 6</a:t>
            </a:r>
            <a:endParaRPr lang="en-GB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10007157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6C87087-6E2E-4973-A443-BD9E4B036D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905" y="2613715"/>
            <a:ext cx="10500190" cy="22629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9EA4C6-E9D0-145E-ECDE-473792B86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Answer 6</a:t>
            </a:r>
            <a:r>
              <a:rPr lang="en-MY" baseline="-25000" dirty="0"/>
              <a:t>-2</a:t>
            </a:r>
            <a:endParaRPr lang="en-GB" baseline="-25000" dirty="0"/>
          </a:p>
        </p:txBody>
      </p:sp>
    </p:spTree>
    <p:extLst>
      <p:ext uri="{BB962C8B-B14F-4D97-AF65-F5344CB8AC3E}">
        <p14:creationId xmlns:p14="http://schemas.microsoft.com/office/powerpoint/2010/main" val="57226153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DDA3D87-30AD-98A9-4E6C-165B9B64B6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857">
                        <a14:foregroundMark x1="90857" y1="20929" x2="90857" y2="20929"/>
                        <a14:foregroundMark x1="90857" y1="20929" x2="90857" y2="20929"/>
                        <a14:foregroundMark x1="48500" y1="49571" x2="48500" y2="49571"/>
                        <a14:foregroundMark x1="62714" y1="48857" x2="62714" y2="48857"/>
                        <a14:foregroundMark x1="60786" y1="47357" x2="60786" y2="47357"/>
                        <a14:foregroundMark x1="60571" y1="48857" x2="60571" y2="48857"/>
                        <a14:foregroundMark x1="31571" y1="50786" x2="31571" y2="50786"/>
                        <a14:foregroundMark x1="42714" y1="40714" x2="42714" y2="40714"/>
                        <a14:foregroundMark x1="35714" y1="51714" x2="35714" y2="51714"/>
                        <a14:foregroundMark x1="42714" y1="40929" x2="42714" y2="40929"/>
                        <a14:foregroundMark x1="43429" y1="38714" x2="43429" y2="38714"/>
                        <a14:foregroundMark x1="29214" y1="79071" x2="29214" y2="79071"/>
                        <a14:foregroundMark x1="46000" y1="78714" x2="46000" y2="78714"/>
                        <a14:foregroundMark x1="41500" y1="77286" x2="41500" y2="77286"/>
                        <a14:foregroundMark x1="46143" y1="70286" x2="46143" y2="7028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42054" y="-1"/>
            <a:ext cx="6610865" cy="6610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408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BCED6-A6F0-5524-29ED-3601BD9DC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MY" b="1" dirty="0"/>
              <a:t>Question 1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AAB876-FB6E-55CE-2F8C-E2A2A98A3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380" y="2178121"/>
            <a:ext cx="10744200" cy="3998842"/>
          </a:xfrm>
        </p:spPr>
        <p:txBody>
          <a:bodyPr>
            <a:normAutofit/>
          </a:bodyPr>
          <a:lstStyle/>
          <a:p>
            <a:pPr algn="just"/>
            <a:r>
              <a:rPr lang="en-MY" sz="3200" dirty="0"/>
              <a:t>What further history would you like to ask this patient?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9725443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3F762E-D6AB-2337-44DD-9C52A7421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MY" b="1" dirty="0"/>
              <a:t>Answer 1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5B9383-DC03-B6C7-867D-BDDEBFB40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23060"/>
            <a:ext cx="10515600" cy="4869815"/>
          </a:xfrm>
        </p:spPr>
        <p:txBody>
          <a:bodyPr>
            <a:normAutofit lnSpcReduction="10000"/>
          </a:bodyPr>
          <a:lstStyle/>
          <a:p>
            <a:pPr algn="just"/>
            <a:r>
              <a:rPr lang="en-MY" sz="3200" dirty="0"/>
              <a:t>Description of fever </a:t>
            </a:r>
          </a:p>
          <a:p>
            <a:pPr algn="just"/>
            <a:r>
              <a:rPr lang="en-MY" sz="3200" dirty="0"/>
              <a:t>Description of rashes and joint pains</a:t>
            </a:r>
          </a:p>
          <a:p>
            <a:pPr algn="just"/>
            <a:r>
              <a:rPr lang="en-MY" sz="3200" dirty="0"/>
              <a:t>Aggravating and relieving factors</a:t>
            </a:r>
          </a:p>
          <a:p>
            <a:pPr algn="just"/>
            <a:r>
              <a:rPr lang="en-MY" sz="3200" dirty="0"/>
              <a:t>Other constitutional symptoms - weight loss, night sweats</a:t>
            </a:r>
          </a:p>
          <a:p>
            <a:pPr algn="just"/>
            <a:r>
              <a:rPr lang="en-MY" sz="3200" dirty="0"/>
              <a:t>Systemic review </a:t>
            </a:r>
          </a:p>
          <a:p>
            <a:pPr algn="just"/>
            <a:r>
              <a:rPr lang="en-MY" sz="3200" dirty="0"/>
              <a:t>Past medical/surgical history</a:t>
            </a:r>
          </a:p>
          <a:p>
            <a:pPr algn="just"/>
            <a:r>
              <a:rPr lang="en-MY" sz="3200" dirty="0"/>
              <a:t>Medication history</a:t>
            </a:r>
          </a:p>
          <a:p>
            <a:pPr algn="just"/>
            <a:r>
              <a:rPr lang="en-MY" sz="3200" dirty="0"/>
              <a:t>Family history</a:t>
            </a:r>
          </a:p>
          <a:p>
            <a:pPr algn="just"/>
            <a:r>
              <a:rPr lang="en-MY" sz="3200" dirty="0"/>
              <a:t>Social history</a:t>
            </a:r>
          </a:p>
          <a:p>
            <a:pPr algn="just"/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2065026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3A965-8FCF-4E2C-9FD0-5709518EE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MY" dirty="0"/>
              <a:t>Relevant symptoms</a:t>
            </a:r>
            <a:endParaRPr lang="en-GB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C60887B-95BB-0C6C-44C2-17AB5736197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7748077"/>
              </p:ext>
            </p:extLst>
          </p:nvPr>
        </p:nvGraphicFramePr>
        <p:xfrm>
          <a:off x="667820" y="1690688"/>
          <a:ext cx="11116638" cy="4187520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3291575">
                  <a:extLst>
                    <a:ext uri="{9D8B030D-6E8A-4147-A177-3AD203B41FA5}">
                      <a16:colId xmlns:a16="http://schemas.microsoft.com/office/drawing/2014/main" val="1583849899"/>
                    </a:ext>
                  </a:extLst>
                </a:gridCol>
                <a:gridCol w="7825063">
                  <a:extLst>
                    <a:ext uri="{9D8B030D-6E8A-4147-A177-3AD203B41FA5}">
                      <a16:colId xmlns:a16="http://schemas.microsoft.com/office/drawing/2014/main" val="1572700305"/>
                    </a:ext>
                  </a:extLst>
                </a:gridCol>
              </a:tblGrid>
              <a:tr h="432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MY" sz="2400" b="1" dirty="0">
                          <a:effectLst/>
                        </a:rPr>
                        <a:t>System involvement </a:t>
                      </a:r>
                      <a:endParaRPr lang="en-GB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110" marR="51110" marT="0" marB="0" anchor="ctr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MY" sz="2400" b="1" dirty="0">
                          <a:effectLst/>
                        </a:rPr>
                        <a:t>History</a:t>
                      </a:r>
                      <a:endParaRPr lang="en-GB" sz="2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110" marR="51110" marT="0" marB="0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A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3910674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MY" sz="2400" dirty="0">
                          <a:effectLst/>
                        </a:rPr>
                        <a:t>Musculoskeletal 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110" marR="51110" marT="0" marB="0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MY" sz="2400" dirty="0">
                          <a:effectLst/>
                        </a:rPr>
                        <a:t>Joint pain, muscle weakness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110" marR="51110" marT="0" marB="0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34848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MY" sz="2400" dirty="0">
                          <a:effectLst/>
                        </a:rPr>
                        <a:t>Mucocutaneous 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110" marR="51110" marT="0" marB="0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MY" sz="2400" dirty="0">
                          <a:effectLst/>
                        </a:rPr>
                        <a:t>Alopecia, oral ulcer, rash, bruising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110" marR="51110" marT="0" marB="0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6341180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MY" sz="2400" dirty="0">
                          <a:effectLst/>
                        </a:rPr>
                        <a:t>Renal 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110" marR="51110" marT="0" marB="0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MY" sz="2400" dirty="0">
                          <a:effectLst/>
                        </a:rPr>
                        <a:t>Frothy urine, leg swelling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110" marR="51110" marT="0" marB="0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3022225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MY" sz="2400">
                          <a:effectLst/>
                        </a:rPr>
                        <a:t>Neurological</a:t>
                      </a:r>
                      <a:endParaRPr lang="en-GB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110" marR="51110" marT="0" marB="0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MY" sz="2400" dirty="0">
                          <a:effectLst/>
                        </a:rPr>
                        <a:t>Seizure, numbness, weakness, headache, cognitive impairment, hallucination, mood disturbance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110" marR="51110" marT="0" marB="0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0013554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MY" sz="2400">
                          <a:effectLst/>
                        </a:rPr>
                        <a:t>Cardiopulmonary </a:t>
                      </a:r>
                      <a:endParaRPr lang="en-GB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110" marR="51110" marT="0" marB="0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MY" sz="2400" dirty="0">
                          <a:effectLst/>
                        </a:rPr>
                        <a:t>Chest pain, dyspnoea, cough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110" marR="51110" marT="0" marB="0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72079049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MY" sz="2400">
                          <a:effectLst/>
                        </a:rPr>
                        <a:t>Vascular </a:t>
                      </a:r>
                      <a:endParaRPr lang="en-GB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110" marR="51110" marT="0" marB="0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MY" sz="2400" dirty="0">
                          <a:effectLst/>
                        </a:rPr>
                        <a:t>Claudication, discolouration of extremities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110" marR="51110" marT="0" marB="0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90397606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MY" sz="2400">
                          <a:effectLst/>
                        </a:rPr>
                        <a:t>Gastrointestinal </a:t>
                      </a:r>
                      <a:endParaRPr lang="en-GB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110" marR="51110" marT="0" marB="0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MY" sz="2400" dirty="0">
                          <a:effectLst/>
                        </a:rPr>
                        <a:t>Abdominal pain, altered bowel habit, per rectal bleed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110" marR="51110" marT="0" marB="0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57731601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MY" sz="2400">
                          <a:effectLst/>
                        </a:rPr>
                        <a:t>Ophthalmic</a:t>
                      </a:r>
                      <a:endParaRPr lang="en-GB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110" marR="51110" marT="0" marB="0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600"/>
                        </a:spcAft>
                      </a:pPr>
                      <a:r>
                        <a:rPr lang="en-MY" sz="2400" dirty="0">
                          <a:effectLst/>
                        </a:rPr>
                        <a:t>Blurring of vision, red eye</a:t>
                      </a:r>
                      <a:endParaRPr lang="en-GB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51110" marR="51110" marT="0" marB="0">
                    <a:lnL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63621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27680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4F696-A19C-15B7-4F67-D802CDD4E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MY" b="1" dirty="0"/>
              <a:t>Scenario continues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82E9DB-3817-D428-BD87-08A8FFE94A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64640"/>
            <a:ext cx="10515600" cy="4815523"/>
          </a:xfrm>
        </p:spPr>
        <p:txBody>
          <a:bodyPr>
            <a:normAutofit/>
          </a:bodyPr>
          <a:lstStyle/>
          <a:p>
            <a:pPr algn="just"/>
            <a:r>
              <a:rPr lang="en-MY" sz="3200" dirty="0"/>
              <a:t>On further history, patient has: 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MY" sz="3200" dirty="0"/>
              <a:t>low grade fever, no night sweats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MY" sz="3200" dirty="0"/>
              <a:t>loss of weight 5 kg in 3 months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MY" sz="3200" dirty="0"/>
              <a:t>rashes over bilateral cheek after an outdoor theme park activity 3 months ago - painless, not itchy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MY" sz="3200" dirty="0"/>
              <a:t>joint pains with intermittent swellings over bilateral hands and wrists - 6 months, partially relieved with ibuprofen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MY" sz="3200" dirty="0"/>
              <a:t>increased hair loss - 3 months</a:t>
            </a:r>
          </a:p>
        </p:txBody>
      </p:sp>
    </p:spTree>
    <p:extLst>
      <p:ext uri="{BB962C8B-B14F-4D97-AF65-F5344CB8AC3E}">
        <p14:creationId xmlns:p14="http://schemas.microsoft.com/office/powerpoint/2010/main" val="10706137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64F696-A19C-15B7-4F67-D802CDD4E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MY" b="1" dirty="0"/>
              <a:t>Scenario continues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82E9DB-3817-D428-BD87-08A8FFE94A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57573"/>
            <a:ext cx="10515600" cy="4222590"/>
          </a:xfrm>
        </p:spPr>
        <p:txBody>
          <a:bodyPr>
            <a:normAutofit/>
          </a:bodyPr>
          <a:lstStyle/>
          <a:p>
            <a:r>
              <a:rPr lang="en-MY" sz="3200" dirty="0"/>
              <a:t>Past medical history: Migraine, on ibuprofen PRN</a:t>
            </a:r>
          </a:p>
          <a:p>
            <a:endParaRPr lang="en-MY" sz="3200" dirty="0"/>
          </a:p>
          <a:p>
            <a:r>
              <a:rPr lang="en-MY" sz="3200" dirty="0"/>
              <a:t>Family history: Mother has rheumatoid arthritis.</a:t>
            </a:r>
          </a:p>
        </p:txBody>
      </p:sp>
    </p:spTree>
    <p:extLst>
      <p:ext uri="{BB962C8B-B14F-4D97-AF65-F5344CB8AC3E}">
        <p14:creationId xmlns:p14="http://schemas.microsoft.com/office/powerpoint/2010/main" val="31742983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E5A471-1EEA-E744-868D-7C15EFBAB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MY" b="1" dirty="0"/>
              <a:t>Question 2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F0796-D108-A624-FFC3-4A48305323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380" y="2270589"/>
            <a:ext cx="10744200" cy="3906374"/>
          </a:xfrm>
        </p:spPr>
        <p:txBody>
          <a:bodyPr>
            <a:normAutofit/>
          </a:bodyPr>
          <a:lstStyle/>
          <a:p>
            <a:r>
              <a:rPr lang="en-MY" sz="3200" dirty="0"/>
              <a:t>What are specific/relevant clinical examinations would you look for in this patient?</a:t>
            </a:r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4055908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C117F-B876-9E89-7C63-E60E1F16E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MY" b="1" dirty="0"/>
              <a:t>Answer 2</a:t>
            </a:r>
            <a:endParaRPr lang="en-GB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0F2835-5F04-8513-AE5C-A0949933BD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900" y="1695236"/>
            <a:ext cx="10744200" cy="4122132"/>
          </a:xfrm>
        </p:spPr>
        <p:txBody>
          <a:bodyPr>
            <a:normAutofit lnSpcReduction="10000"/>
          </a:bodyPr>
          <a:lstStyle/>
          <a:p>
            <a:r>
              <a:rPr lang="en-MY" sz="3200" dirty="0"/>
              <a:t>Look for signs of rheumatoid arthritis</a:t>
            </a:r>
          </a:p>
          <a:p>
            <a:r>
              <a:rPr lang="en-MY" sz="3200" dirty="0"/>
              <a:t>Look for signs of SLE</a:t>
            </a:r>
          </a:p>
          <a:p>
            <a:r>
              <a:rPr lang="en-MY" sz="3200" dirty="0"/>
              <a:t>Look for signs for mixed connective tissue disease (MCTD)</a:t>
            </a:r>
          </a:p>
          <a:p>
            <a:endParaRPr lang="en-MY" sz="3200" dirty="0"/>
          </a:p>
          <a:p>
            <a:r>
              <a:rPr lang="en-MY" sz="3200" dirty="0"/>
              <a:t>General inspection</a:t>
            </a:r>
          </a:p>
          <a:p>
            <a:r>
              <a:rPr lang="en-MY" sz="3200" dirty="0"/>
              <a:t>Vital signs</a:t>
            </a:r>
          </a:p>
          <a:p>
            <a:r>
              <a:rPr lang="en-MY" sz="3200" dirty="0"/>
              <a:t>Weight - body-mass index</a:t>
            </a:r>
          </a:p>
          <a:p>
            <a:r>
              <a:rPr lang="en-MY" sz="3200" dirty="0"/>
              <a:t>Systemic examination</a:t>
            </a:r>
          </a:p>
          <a:p>
            <a:endParaRPr lang="en-MY" sz="3200" dirty="0"/>
          </a:p>
          <a:p>
            <a:endParaRPr lang="en-MY" sz="3200" dirty="0"/>
          </a:p>
          <a:p>
            <a:endParaRPr lang="en-MY" sz="3200" dirty="0"/>
          </a:p>
          <a:p>
            <a:endParaRPr lang="en-MY" sz="3200" dirty="0"/>
          </a:p>
          <a:p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39413661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E CPG template 3" id="{70C9DEBF-6740-C44A-8FF9-AECF46EBD451}" vid="{91620721-3165-6A43-8103-D728669D0D1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2945</TotalTime>
  <Words>664</Words>
  <Application>Microsoft Office PowerPoint</Application>
  <PresentationFormat>Widescreen</PresentationFormat>
  <Paragraphs>128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Arial</vt:lpstr>
      <vt:lpstr>Calibri</vt:lpstr>
      <vt:lpstr>Courier New</vt:lpstr>
      <vt:lpstr>Lato</vt:lpstr>
      <vt:lpstr>Wingdings</vt:lpstr>
      <vt:lpstr>Office Theme</vt:lpstr>
      <vt:lpstr>Training of Core Trainers CPG Management of  Systemic Lupus Erythematosus</vt:lpstr>
      <vt:lpstr>Case scenario</vt:lpstr>
      <vt:lpstr>Question 1</vt:lpstr>
      <vt:lpstr>Answer 1</vt:lpstr>
      <vt:lpstr>Relevant symptoms</vt:lpstr>
      <vt:lpstr>Scenario continues</vt:lpstr>
      <vt:lpstr>Scenario continues</vt:lpstr>
      <vt:lpstr>Question 2</vt:lpstr>
      <vt:lpstr>Answer 2</vt:lpstr>
      <vt:lpstr>PowerPoint Presentation</vt:lpstr>
      <vt:lpstr>Scenario continues</vt:lpstr>
      <vt:lpstr>Physical examination</vt:lpstr>
      <vt:lpstr>Question 3</vt:lpstr>
      <vt:lpstr>Answer 3</vt:lpstr>
      <vt:lpstr>Question 4</vt:lpstr>
      <vt:lpstr>Answer 4</vt:lpstr>
      <vt:lpstr>Answer 4-2</vt:lpstr>
      <vt:lpstr>Scenario continues</vt:lpstr>
      <vt:lpstr>Question 5</vt:lpstr>
      <vt:lpstr>Answer 5</vt:lpstr>
      <vt:lpstr>Answer 5-2</vt:lpstr>
      <vt:lpstr>2019 EULAR/ACR Classification Criteria For SLE</vt:lpstr>
      <vt:lpstr>Question 6</vt:lpstr>
      <vt:lpstr>Answer 6</vt:lpstr>
      <vt:lpstr>Answer 6-2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Tengku Noor Farhana Tengku Khalid</cp:lastModifiedBy>
  <cp:revision>29</cp:revision>
  <dcterms:created xsi:type="dcterms:W3CDTF">2023-11-29T06:59:45Z</dcterms:created>
  <dcterms:modified xsi:type="dcterms:W3CDTF">2025-02-03T03:26:31Z</dcterms:modified>
</cp:coreProperties>
</file>